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8"/>
  </p:notesMasterIdLst>
  <p:sldIdLst>
    <p:sldId id="266" r:id="rId5"/>
    <p:sldId id="257" r:id="rId6"/>
    <p:sldId id="263" r:id="rId7"/>
    <p:sldId id="270" r:id="rId8"/>
    <p:sldId id="273" r:id="rId9"/>
    <p:sldId id="271" r:id="rId10"/>
    <p:sldId id="272" r:id="rId11"/>
    <p:sldId id="280" r:id="rId12"/>
    <p:sldId id="284" r:id="rId13"/>
    <p:sldId id="283" r:id="rId14"/>
    <p:sldId id="281" r:id="rId15"/>
    <p:sldId id="282" r:id="rId16"/>
    <p:sldId id="269" r:id="rId17"/>
  </p:sldIdLst>
  <p:sldSz cx="12192000" cy="6858000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D2"/>
    <a:srgbClr val="44546A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28.06.2022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67" y="2690540"/>
            <a:ext cx="4829175" cy="16859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67" y="2576512"/>
            <a:ext cx="48672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99" y="736091"/>
            <a:ext cx="4569119" cy="683635"/>
          </a:xfrm>
        </p:spPr>
        <p:txBody>
          <a:bodyPr>
            <a:normAutofit fontScale="90000"/>
          </a:bodyPr>
          <a:lstStyle/>
          <a:p>
            <a:r>
              <a:rPr lang="ru-RU" sz="4900" dirty="0" smtClean="0"/>
              <a:t>Тесты</a:t>
            </a:r>
            <a:endParaRPr lang="ru-RU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651" b="7289"/>
          <a:stretch/>
        </p:blipFill>
        <p:spPr>
          <a:xfrm>
            <a:off x="10625352" y="524634"/>
            <a:ext cx="1549232" cy="332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63" y="1536281"/>
            <a:ext cx="2962275" cy="2257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41" y="3744349"/>
            <a:ext cx="1898238" cy="1607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959" y="1625089"/>
            <a:ext cx="3593430" cy="137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146" y="2998889"/>
            <a:ext cx="3052014" cy="982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1377" y="3892507"/>
            <a:ext cx="2902914" cy="12146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7197" y="1682630"/>
            <a:ext cx="3545026" cy="14894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0804" y="2711921"/>
            <a:ext cx="1038225" cy="12858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8721" y="3172090"/>
            <a:ext cx="2559964" cy="8645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7654" y="4101762"/>
            <a:ext cx="1902056" cy="11876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7489" y="4213034"/>
            <a:ext cx="1646630" cy="9959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4410" y="5167506"/>
            <a:ext cx="2681896" cy="14930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2642" y="5315461"/>
            <a:ext cx="628650" cy="990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1598" y="5268740"/>
            <a:ext cx="1972176" cy="14171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68788" y="5577924"/>
            <a:ext cx="6667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671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45" y="1283528"/>
            <a:ext cx="4569119" cy="407052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4900" dirty="0" smtClean="0">
                <a:latin typeface="Arial Black" panose="020B0A04020102020204" pitchFamily="34" charset="0"/>
              </a:rPr>
              <a:t>А</a:t>
            </a:r>
            <a:r>
              <a:rPr lang="ru-RU" sz="4900" dirty="0" smtClean="0"/>
              <a:t>рхитектура 3.0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2700" dirty="0" smtClean="0">
                <a:latin typeface="+mn-lt"/>
              </a:rPr>
              <a:t>- Эвристика на генераторе</a:t>
            </a:r>
            <a:br>
              <a:rPr lang="ru-RU" sz="2700" dirty="0" smtClean="0">
                <a:latin typeface="+mn-lt"/>
              </a:rPr>
            </a:br>
            <a:r>
              <a:rPr lang="ru-RU" sz="2700" dirty="0" smtClean="0">
                <a:latin typeface="+mn-lt"/>
              </a:rPr>
              <a:t>- Генетическая </a:t>
            </a:r>
            <a:r>
              <a:rPr lang="ru-RU" sz="2700" dirty="0" err="1" smtClean="0">
                <a:latin typeface="+mn-lt"/>
              </a:rPr>
              <a:t>гипероптимизация</a:t>
            </a:r>
            <a:r>
              <a:rPr lang="ru-RU" sz="2700" dirty="0" smtClean="0">
                <a:latin typeface="+mn-lt"/>
              </a:rPr>
              <a:t/>
            </a:r>
            <a:br>
              <a:rPr lang="ru-RU" sz="2700" dirty="0" smtClean="0">
                <a:latin typeface="+mn-lt"/>
              </a:rPr>
            </a:br>
            <a:r>
              <a:rPr lang="ru-RU" sz="2700" dirty="0" smtClean="0">
                <a:latin typeface="+mn-lt"/>
              </a:rPr>
              <a:t>- Модуль максимизации правдоподобия </a:t>
            </a:r>
            <a:r>
              <a:rPr lang="en-US" sz="2700" dirty="0" err="1" smtClean="0">
                <a:latin typeface="+mn-lt"/>
              </a:rPr>
              <a:t>LaTeX</a:t>
            </a:r>
            <a:r>
              <a:rPr lang="en-US" sz="2700" dirty="0" smtClean="0">
                <a:latin typeface="+mn-lt"/>
              </a:rPr>
              <a:t/>
            </a:r>
            <a:br>
              <a:rPr lang="en-US" sz="2700" dirty="0" smtClean="0">
                <a:latin typeface="+mn-lt"/>
              </a:rPr>
            </a:br>
            <a:r>
              <a:rPr lang="en-US" sz="2700" dirty="0" smtClean="0">
                <a:latin typeface="+mn-lt"/>
              </a:rPr>
              <a:t>- </a:t>
            </a:r>
            <a:r>
              <a:rPr lang="ru-RU" sz="2700" dirty="0" smtClean="0">
                <a:latin typeface="+mn-lt"/>
              </a:rPr>
              <a:t>Улучшенный </a:t>
            </a:r>
            <a:r>
              <a:rPr lang="en-US" sz="2700" dirty="0" smtClean="0">
                <a:latin typeface="+mn-lt"/>
              </a:rPr>
              <a:t>Splitter</a:t>
            </a:r>
            <a:br>
              <a:rPr lang="en-US" sz="2700" dirty="0" smtClean="0">
                <a:latin typeface="+mn-lt"/>
              </a:rPr>
            </a:br>
            <a:r>
              <a:rPr lang="en-US" sz="2700" dirty="0" smtClean="0">
                <a:latin typeface="+mn-lt"/>
              </a:rPr>
              <a:t>- </a:t>
            </a:r>
            <a:r>
              <a:rPr lang="ru-RU" sz="2700" dirty="0" smtClean="0">
                <a:latin typeface="+mn-lt"/>
              </a:rPr>
              <a:t>Структура текста по паузам</a:t>
            </a:r>
            <a:endParaRPr lang="ru-RU" sz="2700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651" b="7289"/>
          <a:stretch/>
        </p:blipFill>
        <p:spPr>
          <a:xfrm>
            <a:off x="10625352" y="524634"/>
            <a:ext cx="1549232" cy="332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74" y="385010"/>
            <a:ext cx="6355368" cy="60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54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45" y="1283528"/>
            <a:ext cx="4569119" cy="4070524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С</a:t>
            </a:r>
            <a:r>
              <a:rPr lang="ru-RU" dirty="0" smtClean="0"/>
              <a:t>пасибо</a:t>
            </a:r>
            <a:r>
              <a:rPr lang="en-US" dirty="0" smtClean="0"/>
              <a:t> </a:t>
            </a:r>
            <a:r>
              <a:rPr lang="ru-RU" dirty="0" smtClean="0"/>
              <a:t>за внимание!</a:t>
            </a:r>
            <a:br>
              <a:rPr lang="ru-RU" dirty="0" smtClean="0"/>
            </a:br>
            <a:r>
              <a:rPr lang="ru-RU" dirty="0" smtClean="0"/>
              <a:t>Вячеслав Сергеев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2000" dirty="0" smtClean="0">
                <a:latin typeface="+mn-lt"/>
              </a:rPr>
              <a:t>Курский Государственный Университет</a:t>
            </a:r>
            <a:br>
              <a:rPr lang="ru-RU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dirty="0" smtClean="0">
                <a:solidFill>
                  <a:srgbClr val="005FD2"/>
                </a:solidFill>
              </a:rPr>
              <a:t>sergeev46v@gmail.com</a:t>
            </a:r>
            <a:br>
              <a:rPr lang="en-US" dirty="0" smtClean="0">
                <a:solidFill>
                  <a:srgbClr val="005FD2"/>
                </a:solidFill>
              </a:rPr>
            </a:br>
            <a:r>
              <a:rPr lang="en-US" dirty="0" smtClean="0">
                <a:solidFill>
                  <a:srgbClr val="005FD2"/>
                </a:solidFill>
              </a:rPr>
              <a:t>kaggle.com/</a:t>
            </a:r>
            <a:r>
              <a:rPr lang="en-US" dirty="0" err="1" smtClean="0">
                <a:solidFill>
                  <a:srgbClr val="005FD2"/>
                </a:solidFill>
              </a:rPr>
              <a:t>sergeevv</a:t>
            </a:r>
            <a:r>
              <a:rPr lang="en-US" dirty="0" smtClean="0">
                <a:solidFill>
                  <a:srgbClr val="005FD2"/>
                </a:solidFill>
              </a:rPr>
              <a:t/>
            </a:r>
            <a:br>
              <a:rPr lang="en-US" dirty="0" smtClean="0">
                <a:solidFill>
                  <a:srgbClr val="005FD2"/>
                </a:solidFill>
              </a:rPr>
            </a:br>
            <a:r>
              <a:rPr lang="en-US" dirty="0" smtClean="0">
                <a:solidFill>
                  <a:srgbClr val="005FD2"/>
                </a:solidFill>
              </a:rPr>
              <a:t>github.com/</a:t>
            </a:r>
            <a:r>
              <a:rPr lang="en-US" dirty="0" err="1" smtClean="0">
                <a:solidFill>
                  <a:srgbClr val="005FD2"/>
                </a:solidFill>
              </a:rPr>
              <a:t>sergeevvvv</a:t>
            </a:r>
            <a:endParaRPr lang="ru-RU" dirty="0">
              <a:solidFill>
                <a:srgbClr val="005FD2"/>
              </a:solidFill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651" b="7289"/>
          <a:stretch/>
        </p:blipFill>
        <p:spPr>
          <a:xfrm>
            <a:off x="10625352" y="524634"/>
            <a:ext cx="1549232" cy="332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898" y="2197928"/>
            <a:ext cx="2128082" cy="19847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838" y="2275897"/>
            <a:ext cx="1914525" cy="1828800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6692540" y="2197928"/>
            <a:ext cx="4569119" cy="4070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+mn-lt"/>
              </a:rPr>
              <a:t/>
            </a:r>
            <a:br>
              <a:rPr lang="ru-RU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err="1" smtClean="0">
                <a:latin typeface="+mn-lt"/>
              </a:rPr>
              <a:t>kaggle</a:t>
            </a:r>
            <a:r>
              <a:rPr lang="en-US" sz="2000" dirty="0" smtClean="0">
                <a:latin typeface="+mn-lt"/>
              </a:rPr>
              <a:t>                         </a:t>
            </a:r>
            <a:r>
              <a:rPr lang="en-US" sz="2000" dirty="0" err="1" smtClean="0">
                <a:latin typeface="+mn-lt"/>
              </a:rPr>
              <a:t>github</a:t>
            </a:r>
            <a:endParaRPr lang="ru-RU" dirty="0">
              <a:solidFill>
                <a:srgbClr val="005FD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95956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28.06.2022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3894" y="5080054"/>
            <a:ext cx="9144000" cy="866267"/>
          </a:xfrm>
        </p:spPr>
        <p:txBody>
          <a:bodyPr/>
          <a:lstStyle/>
          <a:p>
            <a:r>
              <a:rPr lang="ru-RU" dirty="0" smtClean="0"/>
              <a:t>Вячеслав Сергеев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28.06.2022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74" y="62767"/>
            <a:ext cx="5030860" cy="1585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11" y="1607507"/>
            <a:ext cx="3416968" cy="9251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397061"/>
            <a:ext cx="10435388" cy="136065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Машинный перевод математических формул</a:t>
            </a:r>
            <a:br>
              <a:rPr lang="ru-RU" dirty="0" smtClean="0"/>
            </a:br>
            <a:r>
              <a:rPr lang="ru-RU" dirty="0" smtClean="0"/>
              <a:t>с естественного языка на формальный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27807"/>
            <a:ext cx="9257907" cy="690677"/>
          </a:xfrm>
        </p:spPr>
        <p:txBody>
          <a:bodyPr/>
          <a:lstStyle/>
          <a:p>
            <a:r>
              <a:rPr lang="ru-RU" dirty="0" smtClean="0"/>
              <a:t>Продукт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651" b="7289"/>
          <a:stretch/>
        </p:blipFill>
        <p:spPr>
          <a:xfrm>
            <a:off x="10625352" y="524634"/>
            <a:ext cx="1549232" cy="332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2" y="1915754"/>
            <a:ext cx="11045056" cy="41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567858"/>
            <a:ext cx="9257907" cy="690677"/>
          </a:xfrm>
        </p:spPr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651" b="7289"/>
          <a:stretch/>
        </p:blipFill>
        <p:spPr>
          <a:xfrm>
            <a:off x="10625352" y="524634"/>
            <a:ext cx="1549232" cy="332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8" y="1318484"/>
            <a:ext cx="5947108" cy="4942906"/>
          </a:xfrm>
          <a:prstGeom prst="rect">
            <a:avLst/>
          </a:prstGeom>
        </p:spPr>
      </p:pic>
      <p:pic>
        <p:nvPicPr>
          <p:cNvPr id="1026" name="Picture 2" descr="https://miro.medium.com/max/380/1*2vyKzFlzIHfSmOU_lnQE4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620" y="1429367"/>
            <a:ext cx="3203630" cy="472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0574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12206"/>
            <a:ext cx="9257907" cy="690677"/>
          </a:xfrm>
        </p:spPr>
        <p:txBody>
          <a:bodyPr/>
          <a:lstStyle/>
          <a:p>
            <a:r>
              <a:rPr lang="en-US" dirty="0" err="1" smtClean="0"/>
              <a:t>LaTeX</a:t>
            </a:r>
            <a:r>
              <a:rPr lang="en-US" dirty="0" smtClean="0"/>
              <a:t>-splitter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651" b="7289"/>
          <a:stretch/>
        </p:blipFill>
        <p:spPr>
          <a:xfrm>
            <a:off x="10625352" y="524634"/>
            <a:ext cx="1549232" cy="3322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18359" y="1854686"/>
            <a:ext cx="67169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ru-RU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ru-RU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ru-RU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ru-RU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a}^{b}f(x</a:t>
            </a:r>
            <a:r>
              <a:rPr lang="ru-RU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ru-RU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4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</a:t>
            </a:r>
            <a:r>
              <a:rPr lang="ru-RU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=F(b)-F(a).</a:t>
            </a:r>
          </a:p>
        </p:txBody>
      </p:sp>
      <p:sp>
        <p:nvSpPr>
          <p:cNvPr id="8" name="Rectangle 7"/>
          <p:cNvSpPr/>
          <p:nvPr/>
        </p:nvSpPr>
        <p:spPr>
          <a:xfrm>
            <a:off x="863138" y="2835027"/>
            <a:ext cx="67169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ru-RU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ru-RU" sz="4000" dirty="0" smtClean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ru-RU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ru-RU" sz="4000" dirty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ru-RU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ru-RU" sz="4000" dirty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ru-RU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4000" dirty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ru-RU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f(x</a:t>
            </a:r>
            <a:r>
              <a:rPr lang="ru-RU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4000" dirty="0" smtClean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ru-RU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4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</a:t>
            </a:r>
            <a:r>
              <a:rPr lang="ru-RU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=F(b)-F(a).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33" y="3815369"/>
            <a:ext cx="661431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‘\</a:t>
            </a:r>
            <a:r>
              <a:rPr lang="ru-RU" sz="4000" dirty="0" err="1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</a:t>
            </a:r>
            <a:r>
              <a:rPr lang="en-US" sz="4000" dirty="0" smtClean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‘\’,‘</a:t>
            </a:r>
            <a:r>
              <a:rPr lang="ru-RU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ru-RU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’,‘</a:t>
            </a:r>
            <a:r>
              <a:rPr lang="ru-RU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’,‘</a:t>
            </a:r>
            <a:r>
              <a:rPr lang="ru-RU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sz="4000" dirty="0" smtClean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ru-RU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f(x)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’,‘\</a:t>
            </a:r>
            <a:r>
              <a:rPr lang="ru-RU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4000" dirty="0" err="1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’,’</a:t>
            </a:r>
            <a:r>
              <a:rPr lang="ru-RU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‘,</a:t>
            </a:r>
            <a:r>
              <a:rPr lang="en-US" sz="4000" dirty="0" smtClean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ru-RU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F(b)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’,’</a:t>
            </a:r>
            <a:r>
              <a:rPr lang="ru-RU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’,’</a:t>
            </a:r>
            <a:r>
              <a:rPr lang="ru-RU" sz="4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F(a)</a:t>
            </a:r>
            <a:r>
              <a:rPr lang="en-US" sz="4000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sz="4000" dirty="0" smtClean="0">
                <a:solidFill>
                  <a:srgbClr val="005F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]]</a:t>
            </a:r>
            <a:endParaRPr lang="ru-RU" sz="4000" dirty="0">
              <a:solidFill>
                <a:srgbClr val="005FD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671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27807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С</a:t>
            </a:r>
            <a:r>
              <a:rPr lang="ru-RU" dirty="0" smtClean="0"/>
              <a:t>тартовый </a:t>
            </a:r>
            <a:r>
              <a:rPr lang="ru-RU" dirty="0" err="1"/>
              <a:t>д</a:t>
            </a:r>
            <a:r>
              <a:rPr lang="ru-RU" dirty="0" err="1" smtClean="0"/>
              <a:t>атасет</a:t>
            </a:r>
            <a:r>
              <a:rPr lang="en-US" dirty="0" smtClean="0"/>
              <a:t>: </a:t>
            </a:r>
            <a:r>
              <a:rPr lang="ru-RU" dirty="0" smtClean="0"/>
              <a:t>парс Википедии + </a:t>
            </a:r>
            <a:br>
              <a:rPr lang="ru-RU" dirty="0" smtClean="0"/>
            </a:br>
            <a:r>
              <a:rPr lang="ru-RU" dirty="0" err="1" smtClean="0"/>
              <a:t>краудсорсинг</a:t>
            </a:r>
            <a:r>
              <a:rPr lang="ru-RU" dirty="0" smtClean="0"/>
              <a:t> на Толоке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651" b="7289"/>
          <a:stretch/>
        </p:blipFill>
        <p:spPr>
          <a:xfrm>
            <a:off x="10625352" y="524634"/>
            <a:ext cx="1549232" cy="332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5" y="1861128"/>
            <a:ext cx="3036970" cy="2401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242" y="1599861"/>
            <a:ext cx="4166718" cy="2796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517" y="1509624"/>
            <a:ext cx="3832246" cy="3250386"/>
          </a:xfrm>
          <a:prstGeom prst="rect">
            <a:avLst/>
          </a:prstGeom>
        </p:spPr>
      </p:pic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63137" y="5041387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2000: </a:t>
            </a:r>
            <a:r>
              <a:rPr lang="en-US" dirty="0" smtClean="0"/>
              <a:t>1</a:t>
            </a:r>
            <a:r>
              <a:rPr lang="ru-RU" dirty="0" smtClean="0"/>
              <a:t>5</a:t>
            </a:r>
            <a:r>
              <a:rPr lang="en-US" dirty="0" smtClean="0"/>
              <a:t>00 </a:t>
            </a:r>
            <a:r>
              <a:rPr lang="ru-RU" dirty="0" smtClean="0"/>
              <a:t>простых формул + 500 «средних»</a:t>
            </a:r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1759340" y="6377228"/>
            <a:ext cx="4923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*study 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was supported by the 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Toloka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 Research Grant</a:t>
            </a:r>
            <a:endParaRPr lang="ru-RU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421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27807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Г</a:t>
            </a:r>
            <a:r>
              <a:rPr lang="ru-RU" dirty="0" smtClean="0"/>
              <a:t>енеративная архитектура:</a:t>
            </a:r>
            <a:br>
              <a:rPr lang="ru-RU" dirty="0" smtClean="0"/>
            </a:br>
            <a:r>
              <a:rPr lang="ru-RU" dirty="0" smtClean="0"/>
              <a:t>алгоритмическая генерация синтетических данных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651" b="7289"/>
          <a:stretch/>
        </p:blipFill>
        <p:spPr>
          <a:xfrm>
            <a:off x="10625352" y="524634"/>
            <a:ext cx="1549232" cy="332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15" y="1661252"/>
            <a:ext cx="6408822" cy="43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988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27807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Г</a:t>
            </a:r>
            <a:r>
              <a:rPr lang="ru-RU" dirty="0" smtClean="0"/>
              <a:t>енеративная архитектура:</a:t>
            </a:r>
            <a:br>
              <a:rPr lang="ru-RU" dirty="0" smtClean="0"/>
            </a:br>
            <a:r>
              <a:rPr lang="ru-RU" dirty="0" smtClean="0"/>
              <a:t>алгоритмическая генерация синтетических данных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651" b="7289"/>
          <a:stretch/>
        </p:blipFill>
        <p:spPr>
          <a:xfrm>
            <a:off x="10625352" y="524634"/>
            <a:ext cx="1549232" cy="332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1" y="1747062"/>
            <a:ext cx="3952875" cy="3086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38" y="1747062"/>
            <a:ext cx="4844716" cy="3315878"/>
          </a:xfrm>
          <a:prstGeom prst="rect">
            <a:avLst/>
          </a:prstGeom>
        </p:spPr>
      </p:pic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63137" y="5186364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100000 </a:t>
            </a:r>
            <a:r>
              <a:rPr lang="ru-RU" dirty="0" err="1" smtClean="0"/>
              <a:t>сэмплов</a:t>
            </a:r>
            <a:r>
              <a:rPr lang="ru-RU" dirty="0" smtClean="0"/>
              <a:t> - легко расширяемо, модифицируемо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69" y="5912525"/>
            <a:ext cx="5434266" cy="93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564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45" y="638606"/>
            <a:ext cx="4569119" cy="894188"/>
          </a:xfrm>
        </p:spPr>
        <p:txBody>
          <a:bodyPr>
            <a:normAutofit/>
          </a:bodyPr>
          <a:lstStyle/>
          <a:p>
            <a:r>
              <a:rPr lang="ru-RU" sz="4900" dirty="0" smtClean="0"/>
              <a:t>Приложение</a:t>
            </a:r>
            <a:endParaRPr lang="ru-RU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651" b="7289"/>
          <a:stretch/>
        </p:blipFill>
        <p:spPr>
          <a:xfrm>
            <a:off x="10625352" y="524634"/>
            <a:ext cx="1549232" cy="3322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3138" y="1662735"/>
            <a:ext cx="6427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5FD2"/>
                </a:solidFill>
              </a:rPr>
              <a:t>https://sergeevvvv-streamlit-example-streamlit-app-y26nlu.streamlitapp.com/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45" y="2803332"/>
            <a:ext cx="3055150" cy="2981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386" y="1415566"/>
            <a:ext cx="4865614" cy="40199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983" y="5472535"/>
            <a:ext cx="1307402" cy="12738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7385" y="5747290"/>
            <a:ext cx="64279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solidFill>
                  <a:schemeClr val="tx2"/>
                </a:solidFill>
              </a:rPr>
              <a:t>Гитхаб</a:t>
            </a:r>
            <a:r>
              <a:rPr lang="ru-RU" dirty="0" smtClean="0">
                <a:solidFill>
                  <a:schemeClr val="tx2"/>
                </a:solidFill>
              </a:rPr>
              <a:t>: баги и идеи</a:t>
            </a:r>
          </a:p>
          <a:p>
            <a:r>
              <a:rPr lang="en-US" sz="1200" dirty="0">
                <a:solidFill>
                  <a:srgbClr val="005FD2"/>
                </a:solidFill>
              </a:rPr>
              <a:t>https://github.com/sergeevvvv/MathMT/issues</a:t>
            </a:r>
            <a:endParaRPr lang="ru-RU" dirty="0">
              <a:solidFill>
                <a:srgbClr val="005F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8254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131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 Black</vt:lpstr>
      <vt:lpstr>SamsungOne 450C</vt:lpstr>
      <vt:lpstr>SamsungOne 800C</vt:lpstr>
      <vt:lpstr>Calibri</vt:lpstr>
      <vt:lpstr>Arial</vt:lpstr>
      <vt:lpstr>Samsung IT School</vt:lpstr>
      <vt:lpstr>Samsung IT School White</vt:lpstr>
      <vt:lpstr>Samsung IT School En</vt:lpstr>
      <vt:lpstr>Samsung IT School White En</vt:lpstr>
      <vt:lpstr>PowerPoint Presentation</vt:lpstr>
      <vt:lpstr>Машинный перевод математических формул с естественного языка на формальный</vt:lpstr>
      <vt:lpstr>Продукт</vt:lpstr>
      <vt:lpstr>Модель</vt:lpstr>
      <vt:lpstr>LaTeX-splitter</vt:lpstr>
      <vt:lpstr>Стартовый датасет: парс Википедии +  краудсорсинг на Толоке</vt:lpstr>
      <vt:lpstr>Генеративная архитектура: алгоритмическая генерация синтетических данных</vt:lpstr>
      <vt:lpstr>Генеративная архитектура: алгоритмическая генерация синтетических данных</vt:lpstr>
      <vt:lpstr>Приложение</vt:lpstr>
      <vt:lpstr>Тесты</vt:lpstr>
      <vt:lpstr>Архитектура 3.0  - Эвристика на генераторе - Генетическая гипероптимизация - Модуль максимизации правдоподобия LaTeX - Улучшенный Splitter - Структура текста по паузам</vt:lpstr>
      <vt:lpstr>Спасибо за внимание! Вячеслав Сергеев  Курский Государственный Университет  sergeev46v@gmail.com kaggle.com/sergeevv github.com/sergeevvvv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Пользователь Windows</cp:lastModifiedBy>
  <cp:revision>52</cp:revision>
  <dcterms:created xsi:type="dcterms:W3CDTF">2020-05-25T08:37:09Z</dcterms:created>
  <dcterms:modified xsi:type="dcterms:W3CDTF">2022-06-28T13:05:24Z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